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02624" cy="2708919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uk-UA" b="1" dirty="0"/>
              <a:t>Загальні вимоги до  ведення класного журналу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056784" cy="4608512"/>
          </a:xfrm>
        </p:spPr>
        <p:txBody>
          <a:bodyPr>
            <a:normAutofit fontScale="47500" lnSpcReduction="20000"/>
          </a:bodyPr>
          <a:lstStyle/>
          <a:p>
            <a:r>
              <a:rPr lang="uk-UA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Класний журнал (далі - журнал) – це обов’язковий документ загальноосвітнього навчального закладу,  в якому фіксуються результати навчальних досягнень учнів, відвідування ними занять,  стан виконання навчальних програм тощо. 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Журнал має розділи: 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І.</a:t>
            </a:r>
            <a:r>
              <a:rPr lang="uk-UA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«Облік відвідування»; 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II.   «Облік навчальних досягнень учнів»; 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III.  «Облік проведення навчальних екскурсій та практики»; 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IV.  «Зведений облік навчальних досягнень учнів»; 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V. «Облік проведення бесід, інструктажів, заходів з безпеки життєдіяльності»;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VI. «Загальні відомості про учнів»; 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VII. «Зведена таблиця руху учнів класу та їх досягнень у навчанні»; 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3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VIII. «Зауваження до ведення журналу».</a:t>
            </a: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800200"/>
          </a:xfrm>
        </p:spPr>
        <p:txBody>
          <a:bodyPr>
            <a:normAutofit/>
          </a:bodyPr>
          <a:lstStyle/>
          <a:p>
            <a:r>
              <a:rPr lang="uk-UA" b="1" dirty="0"/>
              <a:t>Оцінювання навчальних </a:t>
            </a:r>
            <a:r>
              <a:rPr lang="uk-UA" b="1" dirty="0" smtClean="0"/>
              <a:t>досягнень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uk-UA" dirty="0"/>
              <a:t>Основними видами оцінювання навчальних досягнень учнів є поточне та</a:t>
            </a:r>
            <a:r>
              <a:rPr lang="uk-UA" b="1" dirty="0"/>
              <a:t> </a:t>
            </a:r>
            <a:r>
              <a:rPr lang="uk-UA" dirty="0"/>
              <a:t>підсумкове (тематичне, семестрове, річне),</a:t>
            </a:r>
            <a:r>
              <a:rPr lang="uk-UA" i="1" dirty="0"/>
              <a:t> </a:t>
            </a:r>
            <a:r>
              <a:rPr lang="uk-UA" dirty="0"/>
              <a:t>державна підсумкова атестація.</a:t>
            </a:r>
            <a:r>
              <a:rPr lang="uk-UA" b="1" dirty="0"/>
              <a:t> </a:t>
            </a:r>
            <a:endParaRPr lang="ru-RU" dirty="0"/>
          </a:p>
          <a:p>
            <a:r>
              <a:rPr lang="uk-UA" dirty="0"/>
              <a:t>Оцінювання навчальних досягнень учнів здійснюється відповідно до критеріїв оцінювання навчальних досягнень учнів у системі загальної середньої освіти,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1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Рекомендую врахувати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у поурочному плані об’єктивно виправданими елементами є дата, тема, мета (освітня, виховна, розвиваюча), обладнання уроку. В ньому відображаються основні питання змісту навчального матеріалу, форми, методи й прийоми його опрацювання, навчальні засоби та інші компоненти навчального процесу, які істотно впливають на досягнення мети уроку;</a:t>
            </a:r>
            <a:endParaRPr lang="ru-RU" dirty="0"/>
          </a:p>
          <a:p>
            <a:pPr lvl="0"/>
            <a:r>
              <a:rPr lang="uk-UA" dirty="0"/>
              <a:t>структура поурочного плану залежить від типу уроку (урок засвоєння, нових знань, комбінований, узагальнення і систематизація і інші);</a:t>
            </a:r>
            <a:endParaRPr lang="ru-RU" dirty="0"/>
          </a:p>
          <a:p>
            <a:pPr lvl="0"/>
            <a:r>
              <a:rPr lang="uk-UA" dirty="0"/>
              <a:t>поурочні плани з предмету «Фізична культура» розробляються на урок або систему уроків;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Загальноосвітнім навчальним закладам використовувати в організації навчально-виховного процесу лише навчальні програми, підручники та навчально-методичні посібники, що мають відповідний гриф Міністерства освіти і науки </a:t>
            </a:r>
            <a:r>
              <a:rPr lang="uk-UA" b="1" dirty="0" smtClean="0"/>
              <a:t>України</a:t>
            </a:r>
            <a:r>
              <a:rPr lang="uk-UA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6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«На основі календарних вчителі розробляють поурочні плани, структура і форма яких визначається ними самостійно. </a:t>
            </a:r>
            <a:endParaRPr lang="ru-RU" dirty="0"/>
          </a:p>
          <a:p>
            <a:r>
              <a:rPr lang="uk-UA" b="1" dirty="0"/>
              <a:t>Поурочний план може бути складений у вигляді конспекту, тез, таблиці тощо.»</a:t>
            </a:r>
            <a:endParaRPr lang="ru-RU" dirty="0"/>
          </a:p>
          <a:p>
            <a:pPr lvl="0"/>
            <a:r>
              <a:rPr lang="uk-UA" dirty="0"/>
              <a:t> Вчитель має право самостійно визначати </a:t>
            </a:r>
            <a:r>
              <a:rPr lang="uk-UA" dirty="0" smtClean="0"/>
              <a:t>структуру та форму поурочних </a:t>
            </a:r>
            <a:r>
              <a:rPr lang="uk-UA" dirty="0"/>
              <a:t>планів.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4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Вимоги до класних журналів по </a:t>
            </a:r>
            <a:br>
              <a:rPr lang="uk-UA" dirty="0" smtClean="0"/>
            </a:br>
            <a:r>
              <a:rPr lang="uk-UA" dirty="0" smtClean="0"/>
              <a:t>навчальних предметах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0" lvl="4" indent="0" algn="ctr">
              <a:buNone/>
            </a:pPr>
            <a:r>
              <a:rPr lang="uk-UA" sz="2800" dirty="0" smtClean="0"/>
              <a:t>Наказ Головного управління </a:t>
            </a:r>
            <a:r>
              <a:rPr lang="uk-UA" sz="2800" dirty="0" err="1" smtClean="0"/>
              <a:t>освітиі</a:t>
            </a:r>
            <a:r>
              <a:rPr lang="uk-UA" sz="2800" dirty="0" smtClean="0"/>
              <a:t> науки від 05.10.2011 року № 526 «Про затвердження Науково методичних рекомендацій щодо оцінювання навчальних досягнень учнів та оформлення сторінок класних журналів у загальноосвітніх навчальних закладах Харківської області.»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85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Зміни та доповнення </a:t>
            </a:r>
            <a:r>
              <a:rPr lang="uk-UA" dirty="0" smtClean="0"/>
              <a:t>2013 </a:t>
            </a:r>
            <a:r>
              <a:rPr lang="uk-UA" dirty="0" smtClean="0"/>
              <a:t>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У класному журналі на сторінках   предметів  </a:t>
            </a:r>
            <a:r>
              <a:rPr lang="uk-UA" b="1" i="1" dirty="0"/>
              <a:t>«Хімія» і «Біологія»</a:t>
            </a:r>
            <a:r>
              <a:rPr lang="uk-UA" dirty="0"/>
              <a:t> у графі «Зміст уроку» записується «Інструктаж з БЖД». </a:t>
            </a:r>
            <a:endParaRPr lang="ru-RU" dirty="0"/>
          </a:p>
          <a:p>
            <a:r>
              <a:rPr lang="uk-UA" dirty="0"/>
              <a:t>Наприклад :</a:t>
            </a:r>
            <a:endParaRPr lang="ru-RU" dirty="0"/>
          </a:p>
          <a:p>
            <a:r>
              <a:rPr lang="uk-UA"/>
              <a:t> </a:t>
            </a:r>
            <a:r>
              <a:rPr lang="uk-UA" i="1" smtClean="0"/>
              <a:t>«</a:t>
            </a:r>
            <a:r>
              <a:rPr lang="uk-UA" i="1" dirty="0"/>
              <a:t>Інструктаж з БЖД.</a:t>
            </a:r>
            <a:endParaRPr lang="ru-RU" dirty="0"/>
          </a:p>
          <a:p>
            <a:r>
              <a:rPr lang="uk-UA" i="1" dirty="0"/>
              <a:t> Практична робота №1</a:t>
            </a:r>
            <a:endParaRPr lang="ru-RU" dirty="0"/>
          </a:p>
          <a:p>
            <a:r>
              <a:rPr lang="uk-UA" i="1" dirty="0"/>
              <a:t>«Приготування розчину солі з певною масовою часткою розчиненої речовини»</a:t>
            </a:r>
            <a:endParaRPr lang="ru-RU" dirty="0"/>
          </a:p>
          <a:p>
            <a:r>
              <a:rPr lang="uk-UA" i="1" dirty="0"/>
              <a:t> </a:t>
            </a:r>
            <a:endParaRPr lang="ru-RU" dirty="0"/>
          </a:p>
          <a:p>
            <a:r>
              <a:rPr lang="uk-UA" i="1" dirty="0"/>
              <a:t>«Будова клітини рослин.</a:t>
            </a:r>
            <a:endParaRPr lang="ru-RU" dirty="0"/>
          </a:p>
          <a:p>
            <a:r>
              <a:rPr lang="uk-UA" i="1" dirty="0"/>
              <a:t>Інструктаж з БЖД.</a:t>
            </a:r>
            <a:endParaRPr lang="ru-RU" dirty="0"/>
          </a:p>
          <a:p>
            <a:r>
              <a:rPr lang="uk-UA" i="1" dirty="0"/>
              <a:t> Лабораторна робота №1.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З </a:t>
            </a:r>
            <a:r>
              <a:rPr lang="uk-UA" b="1" i="1" dirty="0"/>
              <a:t>іноземних мов</a:t>
            </a:r>
            <a:r>
              <a:rPr lang="uk-UA" dirty="0"/>
              <a:t>, частково допускається запис змісту уроку та завдання додому</a:t>
            </a:r>
            <a:r>
              <a:rPr lang="uk-UA" b="1" dirty="0"/>
              <a:t> </a:t>
            </a:r>
            <a:r>
              <a:rPr lang="uk-UA" dirty="0"/>
              <a:t>мовою вивчення предмета.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8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algn="ctr">
              <a:buNone/>
            </a:pPr>
            <a:r>
              <a:rPr lang="uk-UA" sz="7200" dirty="0"/>
              <a:t>Дякую </a:t>
            </a:r>
            <a:r>
              <a:rPr lang="uk-UA" sz="7200"/>
              <a:t>за </a:t>
            </a:r>
            <a:r>
              <a:rPr lang="uk-UA" sz="7200" smtClean="0"/>
              <a:t>увагу 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2476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Відповідальні за класний журнал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Ведення журналу здійснюється  класним керівником та вчителями. Вони несуть особисту відповідальність за  своєчасність, стан та достовірність записів. </a:t>
            </a:r>
            <a:endParaRPr lang="ru-RU" dirty="0"/>
          </a:p>
          <a:p>
            <a:r>
              <a:rPr lang="uk-UA" b="1" dirty="0"/>
              <a:t> 	</a:t>
            </a:r>
            <a:r>
              <a:rPr lang="uk-UA" dirty="0"/>
              <a:t>Записи в журналі ведуться державною мовою.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1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Достовірність записів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Записи проводяться чорнилами (пастою)  одного (чорного або синього) кольору, чітко й охайно. На сторінках журналу не допускаються будь-які виправлення. У разі помилкового або неправильного запису поряд робиться правильний, який засвідчується підписом керівника навчального закладу та скріплюється печаткою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5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52928" cy="1575048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Класний керівник заповнює  розділи: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І. «Облік відвідування»; </a:t>
            </a:r>
            <a:endParaRPr lang="ru-RU" dirty="0"/>
          </a:p>
          <a:p>
            <a:r>
              <a:rPr lang="uk-UA" dirty="0"/>
              <a:t>V. «Облік проведення бесід, інструктажів, заходів з безпеки життєдіяльності»;</a:t>
            </a:r>
            <a:r>
              <a:rPr lang="uk-UA" b="1" i="1" dirty="0"/>
              <a:t>  </a:t>
            </a:r>
            <a:endParaRPr lang="ru-RU" dirty="0"/>
          </a:p>
          <a:p>
            <a:r>
              <a:rPr lang="uk-UA" dirty="0"/>
              <a:t>VI. «Загальні відомості про учнів»; </a:t>
            </a:r>
            <a:endParaRPr lang="ru-RU" dirty="0"/>
          </a:p>
          <a:p>
            <a:r>
              <a:rPr lang="uk-UA" dirty="0"/>
              <a:t>VII. «Зведена таблиця руху учнів класу та їх досягнень у навчанні»; </a:t>
            </a:r>
            <a:endParaRPr lang="ru-RU" dirty="0"/>
          </a:p>
          <a:p>
            <a:r>
              <a:rPr lang="uk-UA" dirty="0"/>
              <a:t>ІV. «Зведений облік навчальних досягнень учнів» наприкінці семестрів та року оцінки з відповідних предметних сторінок.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8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розділ </a:t>
            </a:r>
            <a:r>
              <a:rPr lang="uk-UA" b="1" dirty="0"/>
              <a:t>І</a:t>
            </a:r>
            <a:r>
              <a:rPr lang="uk-UA" dirty="0"/>
              <a:t>. </a:t>
            </a:r>
            <a:r>
              <a:rPr lang="uk-UA" b="1" dirty="0"/>
              <a:t>«Облік відвідування»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відсутність учня (учениці) записується у вигляді дробу, чисельник якого вказує на причину відсутності («</a:t>
            </a:r>
            <a:r>
              <a:rPr lang="uk-UA" b="1" dirty="0"/>
              <a:t>н» </a:t>
            </a:r>
            <a:r>
              <a:rPr lang="uk-UA" dirty="0"/>
              <a:t>– відсутність учня (учениці)</a:t>
            </a:r>
            <a:r>
              <a:rPr lang="uk-UA" b="1" dirty="0"/>
              <a:t>, «</a:t>
            </a:r>
            <a:r>
              <a:rPr lang="uk-UA" b="1" dirty="0" err="1"/>
              <a:t>хв</a:t>
            </a:r>
            <a:r>
              <a:rPr lang="uk-UA" b="1" dirty="0"/>
              <a:t>» - </a:t>
            </a:r>
            <a:r>
              <a:rPr lang="uk-UA" dirty="0"/>
              <a:t>відсутність  через хворобу, а знаменник - на кількість пропущених  уроків.</a:t>
            </a:r>
            <a:endParaRPr lang="ru-RU" dirty="0"/>
          </a:p>
          <a:p>
            <a:r>
              <a:rPr lang="uk-UA" b="1" i="1" dirty="0"/>
              <a:t>Відсутність учня(учениці) в зв’язку з санаторним лікуванням позначається літерою  «</a:t>
            </a:r>
            <a:r>
              <a:rPr lang="uk-UA" b="1" dirty="0"/>
              <a:t>н»</a:t>
            </a:r>
            <a:r>
              <a:rPr lang="uk-UA" b="1" i="1" dirty="0"/>
              <a:t>.</a:t>
            </a:r>
            <a:endParaRPr lang="ru-RU" dirty="0"/>
          </a:p>
          <a:p>
            <a:r>
              <a:rPr lang="uk-UA" dirty="0"/>
              <a:t> Наприкінці кожного семестру та навчального року підбивається  підсумок загальної кількості пропущених учнем уроків.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Розділі ІІ</a:t>
            </a:r>
            <a:r>
              <a:rPr lang="uk-UA" b="1" dirty="0"/>
              <a:t>. «Облік навчальних досягнень учнів»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класний керівник записує в алфавітному порядку прізвища та імена учнів, назву навчального предмета відповідно до навчального плану, прізвище, ім’я та по батькові вчителя, який його викладає.</a:t>
            </a:r>
            <a:endParaRPr lang="ru-RU" dirty="0"/>
          </a:p>
          <a:p>
            <a:r>
              <a:rPr lang="uk-UA" dirty="0"/>
              <a:t>Дата проведення занять записується дробом, чисельник якого є датою, а знаменник – місяцем поточного року. </a:t>
            </a:r>
            <a:endParaRPr lang="ru-RU" dirty="0"/>
          </a:p>
          <a:p>
            <a:r>
              <a:rPr lang="uk-UA" dirty="0"/>
              <a:t>Наприклад:</a:t>
            </a:r>
            <a:endParaRPr lang="ru-RU" dirty="0"/>
          </a:p>
          <a:p>
            <a:r>
              <a:rPr lang="uk-UA" dirty="0"/>
              <a:t> 04/09 означає, що заняття проведено четвертого вересня.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8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Оцінювання звільнених від занять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разі не атестації учня робиться відповідний запис: </a:t>
            </a:r>
            <a:r>
              <a:rPr lang="uk-UA" b="1" dirty="0"/>
              <a:t>н/а</a:t>
            </a:r>
            <a:r>
              <a:rPr lang="uk-UA" dirty="0"/>
              <a:t> (не атестований(а)). </a:t>
            </a:r>
            <a:endParaRPr lang="ru-RU" dirty="0"/>
          </a:p>
          <a:p>
            <a:r>
              <a:rPr lang="uk-UA" dirty="0"/>
              <a:t>Учням, які за станом здоров’я  зараховані до спеціальної групи з фізичної культури, при виставленні тематичних, семестрових  та річного балів   робиться відповідний запис : «</a:t>
            </a:r>
            <a:r>
              <a:rPr lang="uk-UA" b="1" dirty="0" err="1"/>
              <a:t>зар</a:t>
            </a:r>
            <a:r>
              <a:rPr lang="uk-UA" b="1" dirty="0"/>
              <a:t>»</a:t>
            </a:r>
            <a:r>
              <a:rPr lang="uk-UA" dirty="0"/>
              <a:t>. (зараховано).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4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Оформлення записів лівої сторінки класного журналу.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У графі «Зміст уроку» відповідно до календарного планування стисло записується тема уроку, контрольної, практичної, лабораторної роботи тощо. </a:t>
            </a:r>
            <a:endParaRPr lang="ru-RU" dirty="0"/>
          </a:p>
          <a:p>
            <a:r>
              <a:rPr lang="uk-UA" dirty="0"/>
              <a:t>У графі «Завдання додому» стисло записується його зміст (прочитати, вивчити напам’ять, повторити тощо), параграфи (сторінки) підручника, номери завдань, вправ тощо. </a:t>
            </a:r>
            <a:r>
              <a:rPr lang="uk-UA" dirty="0" smtClean="0"/>
              <a:t>Наприклад: с.45 вправа 15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6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Оформлення заміни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випадку відсутності вчителя  педагогічний працівник, який його заміняє, у графі «завдання додому» після запису домашнього завдання записує  «заміна», прізвище,  ініціали та засвідчує запис  власним підписом.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859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Загальні вимоги до  ведення класного журналу </vt:lpstr>
      <vt:lpstr>Відповідальні за класний журнал</vt:lpstr>
      <vt:lpstr>Достовірність записів </vt:lpstr>
      <vt:lpstr>Класний керівник заповнює  розділи: </vt:lpstr>
      <vt:lpstr>розділ І. «Облік відвідування» </vt:lpstr>
      <vt:lpstr>Розділі ІІ. «Облік навчальних досягнень учнів»</vt:lpstr>
      <vt:lpstr>Оцінювання звільнених від занять</vt:lpstr>
      <vt:lpstr>Оформлення записів лівої сторінки класного журналу.</vt:lpstr>
      <vt:lpstr>Оформлення заміни</vt:lpstr>
      <vt:lpstr>Оцінювання навчальних досягнень учнів</vt:lpstr>
      <vt:lpstr>Рекомендую врахувати</vt:lpstr>
      <vt:lpstr>Презентация PowerPoint</vt:lpstr>
      <vt:lpstr>Презентация PowerPoint</vt:lpstr>
      <vt:lpstr>Вимоги до класних журналів по  навчальних предметах</vt:lpstr>
      <vt:lpstr>Зміни та доповнення 2013 року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вимоги до  ведення класного журналу </dc:title>
  <cp:lastModifiedBy>Admin</cp:lastModifiedBy>
  <cp:revision>8</cp:revision>
  <dcterms:modified xsi:type="dcterms:W3CDTF">2013-12-11T12:34:00Z</dcterms:modified>
</cp:coreProperties>
</file>